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56" r:id="rId2"/>
    <p:sldId id="264" r:id="rId3"/>
    <p:sldId id="265" r:id="rId4"/>
    <p:sldId id="268" r:id="rId5"/>
    <p:sldId id="274" r:id="rId6"/>
    <p:sldId id="275" r:id="rId7"/>
    <p:sldId id="259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77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22D01-EFD7-48D7-AE45-BADCD7119D3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02CF6-95EC-46E1-AB55-30679AB80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6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36E6B37-CFB1-3D31-2197-9ADF5984E0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46AFB-6D56-4F52-B70C-BA77BD0437B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354B8CDF-8465-E43F-9FA0-D4EB9AD1BFBF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0692B2B-9C23-067B-91D2-C9349ED7EB8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E8D7-9B1E-4DD0-9116-C4FB82E0D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5B04A-B074-4613-9EC0-047589468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04F93-A123-4C7A-8975-1E69212B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6537E-F404-488D-A568-246B109B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FDA05-BF65-4EF2-BF82-D8302740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944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4651-C1CB-4E16-BBB7-0A73D9FE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6AF8C-B1F3-4EF2-ACA7-C6B31EFAC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57B2F-7AE5-4B4F-A3FE-A6952CEE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5F183-3000-4D58-8CFD-1B5ADD27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403F7-C530-4E9C-A1A4-4F52DA8E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8084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34074-EC15-4EA9-9703-BCAAA7538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017DB-1F9E-4A26-81B3-610E75283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1C777-BF51-43BF-8028-5FD6E766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D4FA9-FFAE-43C1-839C-B0AED0DD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E8727-C359-4A22-B13D-8D7292F0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5309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EBEC-6E64-4A54-B748-D4DEFAF9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E2D49-868B-489E-A363-E3A362833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A0348-B130-47CF-BA77-452ADAD1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0ACB0-7D9C-4DA3-B060-4601F033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A36C7-0123-42FE-8EED-C1C737DF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1911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9F848-AA92-4A96-9AF0-CAAE43B9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4740D-609D-4465-9E4B-9BF346BE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D15B5-4B99-4771-A51E-FDC711BF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645EE-FD8E-46B1-9A08-C1301768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FEF42-0D9A-45B4-83CD-1B7B316D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697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6B99-D4DA-400E-9D2E-B0112CDE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EB717-2BB5-4B9B-8911-6472A4DF9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01E33-3CCC-4927-A72E-EECF6D8F4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3A709-0B06-46D0-9441-18A06D8E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3FDC0-3A09-40FA-BB74-56B2E7D3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2AC6D-7B8C-4A37-ABEA-7D81318E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1886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B3BA-8DF4-4824-99AB-6D9E2C51F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5D4BB-1674-4AD7-98AA-AB39546A8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44008-A66A-48F1-8CDF-C86DE92F5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035D7-0207-453D-9209-B3B53898F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9EA17-8855-446B-ABE2-7D49F8A99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EFD9-8D3F-4607-9207-9772110B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5BAA5-5B97-4E18-A13E-490C055C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2E43E-0424-49B1-AA41-36BFF0A2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0578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1C759-B787-4C11-8140-B5EFEAB9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A9F7A-D8DB-4FC3-9EFA-EC461EB9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E6D70-C501-4148-A2DF-5B7ADA83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254D9-FFCA-46E7-9B20-AF45BEC2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94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0116A-1367-452C-8F37-F33ECD02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7B05F-0BCC-4269-B547-C4F01E8B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A22F8-9A4A-43BC-A289-815CBAE3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6968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BBD4-6539-4D37-A2F6-108899EB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65BEE-C68D-4987-81F1-8E2326260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6E826-6368-4CC5-BED5-DF9406884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841E7-0A00-4613-A433-6CEE69F5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EEC40-3222-4C43-9C7D-0D39D90A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1CB73-D126-4812-9E9B-60C7E3B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890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AC32-19D4-4530-8DD1-D9AA0A30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E666CC-6443-4B5A-88A5-521696FF4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5683C-D723-4737-BB78-515783115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9061A-069F-40A4-89A0-261E043A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D80CC-8819-4800-AD60-1D37B278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ACF8-28EC-4ADF-8E81-AD6C79AF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2230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20957-46F8-4E2A-936D-53ECA23A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132AB-EF5B-499D-9A76-D1A3331FC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250C-AD6B-4F6D-9A3C-1445DF2E4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0CAB8-A276-46E1-9EBF-938DD4DA9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E3406-230F-47DC-A38B-869511A97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5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20052-71A9-9757-D674-6A0CBDD938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Sustainable resource management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93E751-2900-DE13-F283-32D7DFD1B8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Fyodor </a:t>
            </a:r>
            <a:r>
              <a:rPr lang="en-US" dirty="0" err="1"/>
              <a:t>Malchik</a:t>
            </a:r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2B47CD-3F39-0639-6B21-275F3D8E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7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>
            <a:extLst>
              <a:ext uri="{FF2B5EF4-FFF2-40B4-BE49-F238E27FC236}">
                <a16:creationId xmlns:a16="http://schemas.microsoft.com/office/drawing/2014/main" id="{F2D98E01-AFA5-596A-A02E-1C253230C0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2362201"/>
          <a:ext cx="6096000" cy="401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274564" imgH="3476244" progId="Word.Document.8">
                  <p:embed/>
                </p:oleObj>
              </mc:Choice>
              <mc:Fallback>
                <p:oleObj name="Document" r:id="rId2" imgW="5274564" imgH="3476244" progId="Word.Document.8">
                  <p:embed/>
                  <p:pic>
                    <p:nvPicPr>
                      <p:cNvPr id="28674" name="Object 2">
                        <a:extLst>
                          <a:ext uri="{FF2B5EF4-FFF2-40B4-BE49-F238E27FC236}">
                            <a16:creationId xmlns:a16="http://schemas.microsoft.com/office/drawing/2014/main" id="{F2D98E01-AFA5-596A-A02E-1C253230C0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1"/>
                        <a:ext cx="6096000" cy="401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Text Box 3">
            <a:extLst>
              <a:ext uri="{FF2B5EF4-FFF2-40B4-BE49-F238E27FC236}">
                <a16:creationId xmlns:a16="http://schemas.microsoft.com/office/drawing/2014/main" id="{AD3BDD84-73AB-6125-038C-CD5BFBBFF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1001"/>
            <a:ext cx="42179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As a result of a first IW - GEF project, </a:t>
            </a:r>
          </a:p>
          <a:p>
            <a:r>
              <a:rPr lang="en-US" altLang="en-US"/>
              <a:t>the riparian countries have agreed on a </a:t>
            </a:r>
          </a:p>
          <a:p>
            <a:r>
              <a:rPr lang="en-US" altLang="en-US">
                <a:solidFill>
                  <a:srgbClr val="F31108"/>
                </a:solidFill>
              </a:rPr>
              <a:t>Strategic Action Programme</a:t>
            </a:r>
            <a:r>
              <a:rPr lang="en-US" altLang="en-US"/>
              <a:t> and on a </a:t>
            </a:r>
          </a:p>
          <a:p>
            <a:r>
              <a:rPr lang="en-US" altLang="en-US"/>
              <a:t>binding environmental </a:t>
            </a:r>
            <a:r>
              <a:rPr lang="en-US" altLang="en-US">
                <a:solidFill>
                  <a:srgbClr val="F31108"/>
                </a:solidFill>
              </a:rPr>
              <a:t>Caspian Convention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CABDCA47-7DC9-ED45-3D46-FFF90C93D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133600"/>
            <a:ext cx="7772400" cy="4343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31967DF-5CF4-FB7B-CEC1-D054C66AC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838200"/>
            <a:ext cx="4800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140F04B7-9EA8-C816-F9A2-8E1512CB7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990600"/>
            <a:ext cx="54102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31108"/>
                </a:solidFill>
              </a:rPr>
              <a:t>Transboundary Diagnostic Analysis</a:t>
            </a:r>
          </a:p>
          <a:p>
            <a:r>
              <a:rPr lang="en-US" altLang="en-US" sz="2000"/>
              <a:t>A science based TDA </a:t>
            </a:r>
          </a:p>
          <a:p>
            <a:r>
              <a:rPr lang="en-US" altLang="en-US" sz="2000"/>
              <a:t>has guided in defining targets, </a:t>
            </a:r>
          </a:p>
          <a:p>
            <a:r>
              <a:rPr lang="en-US" altLang="en-US" sz="2000"/>
              <a:t>strategies, priorities</a:t>
            </a:r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25C3C568-8469-C5BC-340F-22786655C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895600"/>
            <a:ext cx="4572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>
                <a:solidFill>
                  <a:srgbClr val="F31108"/>
                </a:solidFill>
              </a:rPr>
              <a:t>Strategic Action Programme</a:t>
            </a:r>
            <a:endParaRPr lang="en-US" altLang="en-US"/>
          </a:p>
          <a:p>
            <a:r>
              <a:rPr lang="en-US" altLang="en-US" sz="2000"/>
              <a:t>The SAP for the Caspian Basin</a:t>
            </a:r>
          </a:p>
          <a:p>
            <a:r>
              <a:rPr lang="en-US" altLang="en-US" sz="2000"/>
              <a:t>has been adopted by the littoral </a:t>
            </a:r>
          </a:p>
          <a:p>
            <a:r>
              <a:rPr lang="en-US" altLang="en-US" sz="2000"/>
              <a:t>countries.  It is a commitment to action.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15A595A2-9D87-2F1C-3360-F6E38FD0A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05400"/>
            <a:ext cx="51054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3F5CE2B6-6442-25E9-57F3-1F2AC4E1C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181600"/>
            <a:ext cx="45720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31108"/>
                </a:solidFill>
              </a:rPr>
              <a:t>National Caspian Action Plans</a:t>
            </a:r>
          </a:p>
          <a:p>
            <a:r>
              <a:rPr lang="en-US" altLang="en-US" sz="2000"/>
              <a:t>Actions identified in the SAP</a:t>
            </a:r>
          </a:p>
          <a:p>
            <a:r>
              <a:rPr lang="en-US" altLang="en-US" sz="2000"/>
              <a:t>are being translated into national </a:t>
            </a:r>
          </a:p>
          <a:p>
            <a:r>
              <a:rPr lang="en-US" altLang="en-US" sz="2000"/>
              <a:t>commitments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cxnSp>
        <p:nvCxnSpPr>
          <p:cNvPr id="29703" name="AutoShape 7">
            <a:extLst>
              <a:ext uri="{FF2B5EF4-FFF2-40B4-BE49-F238E27FC236}">
                <a16:creationId xmlns:a16="http://schemas.microsoft.com/office/drawing/2014/main" id="{BC1A4E20-1E56-B12B-784F-358F0F264806}"/>
              </a:ext>
            </a:extLst>
          </p:cNvPr>
          <p:cNvCxnSpPr>
            <a:cxnSpLocks noChangeShapeType="1"/>
            <a:stCxn id="29698" idx="3"/>
            <a:endCxn id="29700" idx="0"/>
          </p:cNvCxnSpPr>
          <p:nvPr/>
        </p:nvCxnSpPr>
        <p:spPr bwMode="auto">
          <a:xfrm flipH="1">
            <a:off x="5791200" y="1676400"/>
            <a:ext cx="838200" cy="1219200"/>
          </a:xfrm>
          <a:prstGeom prst="bentConnector4">
            <a:avLst>
              <a:gd name="adj1" fmla="val -27273"/>
              <a:gd name="adj2" fmla="val 8437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4" name="AutoShape 8">
            <a:extLst>
              <a:ext uri="{FF2B5EF4-FFF2-40B4-BE49-F238E27FC236}">
                <a16:creationId xmlns:a16="http://schemas.microsoft.com/office/drawing/2014/main" id="{87032127-4E2D-AF6C-A8C9-D2D0C2BE4B57}"/>
              </a:ext>
            </a:extLst>
          </p:cNvPr>
          <p:cNvCxnSpPr>
            <a:cxnSpLocks noChangeShapeType="1"/>
            <a:stCxn id="29700" idx="3"/>
            <a:endCxn id="29701" idx="0"/>
          </p:cNvCxnSpPr>
          <p:nvPr/>
        </p:nvCxnSpPr>
        <p:spPr bwMode="auto">
          <a:xfrm flipH="1">
            <a:off x="7734300" y="3771900"/>
            <a:ext cx="342900" cy="1333500"/>
          </a:xfrm>
          <a:prstGeom prst="bentConnector4">
            <a:avLst>
              <a:gd name="adj1" fmla="val -66667"/>
              <a:gd name="adj2" fmla="val 828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8A824854-5355-4835-111C-FA7B9C150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41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8FC68AA0-B7F5-A2E3-D5C1-D2E9EF763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6" y="3651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39A1EA44-EB55-F23A-FBCC-7DEE0E5FD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914401"/>
            <a:ext cx="3524747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Priority regional environmental </a:t>
            </a:r>
          </a:p>
          <a:p>
            <a:r>
              <a:rPr lang="en-US" altLang="en-US"/>
              <a:t>concerns identified by the TDA and </a:t>
            </a:r>
          </a:p>
          <a:p>
            <a:r>
              <a:rPr lang="en-US" altLang="en-US"/>
              <a:t>addressed by the SAP:</a:t>
            </a:r>
          </a:p>
          <a:p>
            <a:endParaRPr lang="en-US" altLang="en-US"/>
          </a:p>
          <a:p>
            <a:r>
              <a:rPr lang="en-US" altLang="en-US"/>
              <a:t>Over-exploitation </a:t>
            </a:r>
          </a:p>
          <a:p>
            <a:r>
              <a:rPr lang="en-US" altLang="en-US"/>
              <a:t>of bio-resources</a:t>
            </a:r>
          </a:p>
          <a:p>
            <a:endParaRPr lang="en-US" altLang="en-US"/>
          </a:p>
          <a:p>
            <a:r>
              <a:rPr lang="en-US" altLang="en-US"/>
              <a:t>Threats to biodiversity</a:t>
            </a:r>
          </a:p>
          <a:p>
            <a:endParaRPr lang="en-US" altLang="en-US"/>
          </a:p>
          <a:p>
            <a:r>
              <a:rPr lang="en-US" altLang="en-US"/>
              <a:t>Water pollution</a:t>
            </a:r>
          </a:p>
          <a:p>
            <a:endParaRPr lang="en-US" altLang="en-US"/>
          </a:p>
          <a:p>
            <a:r>
              <a:rPr lang="en-US" altLang="en-US"/>
              <a:t>Unsustainable coastal </a:t>
            </a:r>
          </a:p>
          <a:p>
            <a:r>
              <a:rPr lang="en-US" altLang="en-US"/>
              <a:t>area development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E810D743-8B58-56A0-B1CE-23E8D28A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3505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BB28AA9E-A74D-31AD-1064-0953CAECE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1"/>
            <a:ext cx="85344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Objective 1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2800"/>
              <a:t>Conservation and Sustainable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2800"/>
              <a:t>Use of Bioresources</a:t>
            </a:r>
            <a:endParaRPr lang="en-US" altLang="en-US"/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1DAFD216-BFB4-72C4-DDDF-CB1131B0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2209801"/>
            <a:ext cx="3298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Target 1: Sustainable Commercial</a:t>
            </a:r>
          </a:p>
          <a:p>
            <a:r>
              <a:rPr lang="en-US" altLang="en-US"/>
              <a:t>                Fisheries</a:t>
            </a: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0725D0BA-0A45-D969-C8B4-B0063213A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6" y="3413125"/>
            <a:ext cx="777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6E9CAD65-5A2A-8102-5A3D-D8F24E2DD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733801"/>
            <a:ext cx="29383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Target 2: Rehabilitate Stocks </a:t>
            </a:r>
          </a:p>
          <a:p>
            <a:r>
              <a:rPr lang="en-US" altLang="en-US"/>
              <a:t>                of Sturgeon, Herring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FD8A55A5-51D0-BB8C-1086-11BC3EA07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05401"/>
            <a:ext cx="314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Target 3: Reduce dependency </a:t>
            </a:r>
          </a:p>
          <a:p>
            <a:r>
              <a:rPr lang="en-US" altLang="en-US"/>
              <a:t>               of coastal communities</a:t>
            </a:r>
          </a:p>
        </p:txBody>
      </p:sp>
      <p:sp>
        <p:nvSpPr>
          <p:cNvPr id="31752" name="Rectangle 8">
            <a:extLst>
              <a:ext uri="{FF2B5EF4-FFF2-40B4-BE49-F238E27FC236}">
                <a16:creationId xmlns:a16="http://schemas.microsoft.com/office/drawing/2014/main" id="{8540A89B-9A26-2773-8050-F80DDFEE2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905000"/>
            <a:ext cx="39624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400"/>
              <a:t>Promote regional agreement</a:t>
            </a:r>
          </a:p>
          <a:p>
            <a:r>
              <a:rPr lang="en-US" altLang="en-US" sz="1400"/>
              <a:t>Introduce Quota System</a:t>
            </a:r>
          </a:p>
          <a:p>
            <a:r>
              <a:rPr lang="en-US" altLang="en-US" sz="1400"/>
              <a:t>Strengthen Compliance, enforcement and monitoring</a:t>
            </a:r>
          </a:p>
          <a:p>
            <a:r>
              <a:rPr lang="en-US" altLang="en-US" sz="1400"/>
              <a:t>Reduce Illegal Trade</a:t>
            </a:r>
          </a:p>
        </p:txBody>
      </p:sp>
      <p:sp>
        <p:nvSpPr>
          <p:cNvPr id="31753" name="Rectangle 9">
            <a:extLst>
              <a:ext uri="{FF2B5EF4-FFF2-40B4-BE49-F238E27FC236}">
                <a16:creationId xmlns:a16="http://schemas.microsoft.com/office/drawing/2014/main" id="{D0D4463B-6889-BF59-5F4F-28B5AD49D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581400"/>
            <a:ext cx="3962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1400"/>
              <a:t>Protect and manage natural spawning grounds</a:t>
            </a:r>
          </a:p>
          <a:p>
            <a:r>
              <a:rPr lang="en-US" altLang="en-US" sz="1400"/>
              <a:t>Improve hatchery efficiency</a:t>
            </a:r>
          </a:p>
          <a:p>
            <a:r>
              <a:rPr lang="en-US" altLang="en-US" sz="1400"/>
              <a:t>Creation of a gene bank for anadromous fish stocks</a:t>
            </a:r>
          </a:p>
        </p:txBody>
      </p:sp>
      <p:sp>
        <p:nvSpPr>
          <p:cNvPr id="31754" name="Rectangle 10">
            <a:extLst>
              <a:ext uri="{FF2B5EF4-FFF2-40B4-BE49-F238E27FC236}">
                <a16:creationId xmlns:a16="http://schemas.microsoft.com/office/drawing/2014/main" id="{E116AF58-4EE2-ED37-4EEC-CB5860A37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105400"/>
            <a:ext cx="39624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id="{3AE99085-CF7E-BA30-9C31-86288E0CB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1" y="5257800"/>
            <a:ext cx="3482975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Promote small scale aquaculture</a:t>
            </a:r>
          </a:p>
          <a:p>
            <a:pPr>
              <a:spcBef>
                <a:spcPct val="50000"/>
              </a:spcBef>
            </a:pPr>
            <a:r>
              <a:rPr lang="en-US" altLang="en-US" sz="1400"/>
              <a:t>Promote alternative livelihoods (pilot projects)</a:t>
            </a:r>
          </a:p>
        </p:txBody>
      </p:sp>
      <p:sp>
        <p:nvSpPr>
          <p:cNvPr id="31756" name="Text Box 12">
            <a:extLst>
              <a:ext uri="{FF2B5EF4-FFF2-40B4-BE49-F238E27FC236}">
                <a16:creationId xmlns:a16="http://schemas.microsoft.com/office/drawing/2014/main" id="{1EA0B8EC-97C4-9261-FE67-E69E5AF0E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6" y="8223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C7A32B82-741E-E855-99A6-A9A04F0C6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3048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A75EA4AF-4FAD-FC51-5618-F2865451F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143001"/>
            <a:ext cx="4265398" cy="80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Objective 2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2800"/>
              <a:t>Conservation of Biodiversity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FF544ABF-CE5A-8C96-2C67-EB8C0A839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3200401"/>
            <a:ext cx="572714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Target 1: Increased Regional Collaboration</a:t>
            </a:r>
          </a:p>
          <a:p>
            <a:r>
              <a:rPr lang="en-US" altLang="en-US"/>
              <a:t>Target 2: Key species maintained/restored to viable levels</a:t>
            </a:r>
          </a:p>
          <a:p>
            <a:r>
              <a:rPr lang="en-US" altLang="en-US"/>
              <a:t>Target 3: Control of alien species</a:t>
            </a:r>
          </a:p>
          <a:p>
            <a:r>
              <a:rPr lang="en-US" altLang="en-US"/>
              <a:t>Target 4: Implementation of regional system for protection </a:t>
            </a:r>
          </a:p>
          <a:p>
            <a:r>
              <a:rPr lang="en-US" altLang="en-US"/>
              <a:t>	     of marine and coastal habitats</a:t>
            </a:r>
          </a:p>
          <a:p>
            <a:r>
              <a:rPr lang="en-US" altLang="en-US"/>
              <a:t>Target 5: Restored priority coastal habitats</a:t>
            </a:r>
          </a:p>
          <a:p>
            <a:r>
              <a:rPr lang="en-US" altLang="en-US"/>
              <a:t>Target 6: Restored priority marine habitats (five demos)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97C225A7-12D7-B334-59AF-59421FCC3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48006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02E3C569-7062-5A2F-A082-3B2DD8FD8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124200"/>
            <a:ext cx="80010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885D66D0-3D47-C8C9-5921-FB022854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2590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DF760249-43EE-CD64-CC3F-38D9D8E41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066801"/>
            <a:ext cx="4068678" cy="80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Objective 3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en-US" sz="2800"/>
              <a:t>Improve the Water Quality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049D08C7-9A48-C28D-09BB-72B313CC1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6" y="1584325"/>
            <a:ext cx="701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EDCCEFB5-0475-7F8A-4A8A-BB027C410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114675"/>
            <a:ext cx="8610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Target 1: Strengthen enforcement and management</a:t>
            </a:r>
          </a:p>
          <a:p>
            <a:r>
              <a:rPr lang="en-US" altLang="en-US"/>
              <a:t>Target 2: Implement regional water quality monitoring</a:t>
            </a:r>
          </a:p>
          <a:p>
            <a:r>
              <a:rPr lang="en-US" altLang="en-US"/>
              <a:t>Target 3: Adopt Protocols on LBA, Hazardous substances and 		     Dumping  - Implement regional strategies </a:t>
            </a:r>
          </a:p>
          <a:p>
            <a:r>
              <a:rPr lang="en-US" altLang="en-US"/>
              <a:t>	     for pollution reduction</a:t>
            </a:r>
          </a:p>
          <a:p>
            <a:r>
              <a:rPr lang="en-US" altLang="en-US"/>
              <a:t>Target 4: Implement POPs stockpiles disposal and land 	                                  	     decontamination plans</a:t>
            </a:r>
          </a:p>
          <a:p>
            <a:r>
              <a:rPr lang="en-US" altLang="en-US"/>
              <a:t>Target 5: Promote env. sound agricultural practices</a:t>
            </a:r>
          </a:p>
          <a:p>
            <a:r>
              <a:rPr lang="en-US" altLang="en-US"/>
              <a:t>Target 6: Disaster prevention response (oil spills)</a:t>
            </a:r>
          </a:p>
          <a:p>
            <a:endParaRPr lang="en-US" altLang="en-US"/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EBCDBA8C-8A98-5FD5-DB21-64DECB8B5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0"/>
            <a:ext cx="85344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8DB842D4-747B-CBB0-A2DD-0514E265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2895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1B0F844A-C9E6-46AD-7934-0C6CC7218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63576"/>
            <a:ext cx="2632772" cy="77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altLang="en-US"/>
              <a:t>Objective 4: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altLang="en-US"/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altLang="en-US"/>
              <a:t>Sustainable Development </a:t>
            </a: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en-US" altLang="en-US"/>
              <a:t>Of Coastal Zones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6E0B9B6D-88DC-018C-D211-515392A51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6" y="2659064"/>
            <a:ext cx="7521575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Target 1: Introduction of ICZM (five demos)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Target 2: Combat Desertification and Deforestation 		     Process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20DCE5B3-17C3-876C-255E-49370EC13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191000"/>
            <a:ext cx="69342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5CC98B5A-1F98-57D4-61DD-E7453A3A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43401"/>
            <a:ext cx="6858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Reverse land degradation in priority areas (demos)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Introduce renewable energy alternatives to fuel-wood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Introduce sustainable grazing practices</a:t>
            </a:r>
          </a:p>
        </p:txBody>
      </p:sp>
      <p:cxnSp>
        <p:nvCxnSpPr>
          <p:cNvPr id="34823" name="AutoShape 7">
            <a:extLst>
              <a:ext uri="{FF2B5EF4-FFF2-40B4-BE49-F238E27FC236}">
                <a16:creationId xmlns:a16="http://schemas.microsoft.com/office/drawing/2014/main" id="{15D7A2A2-81BE-D87A-50DD-091F19B0ECA6}"/>
              </a:ext>
            </a:extLst>
          </p:cNvPr>
          <p:cNvCxnSpPr>
            <a:cxnSpLocks noChangeShapeType="1"/>
            <a:stCxn id="34821" idx="1"/>
          </p:cNvCxnSpPr>
          <p:nvPr/>
        </p:nvCxnSpPr>
        <p:spPr bwMode="auto">
          <a:xfrm rot="10800000">
            <a:off x="2895600" y="4191000"/>
            <a:ext cx="381000" cy="10287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B7DFC8B9-61D6-911B-7B06-BA8D367AB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2362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3">
            <a:extLst>
              <a:ext uri="{FF2B5EF4-FFF2-40B4-BE49-F238E27FC236}">
                <a16:creationId xmlns:a16="http://schemas.microsoft.com/office/drawing/2014/main" id="{B5EF1312-7F75-003F-2423-A7683E2CA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1" y="381001"/>
            <a:ext cx="63602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By joining forces in SAP Implementation, the GEF Focal Areas</a:t>
            </a:r>
          </a:p>
          <a:p>
            <a:r>
              <a:rPr lang="en-US" altLang="en-US"/>
              <a:t>(IW, Biodiversity, POPs, Land Degradation, Climate Change) </a:t>
            </a:r>
          </a:p>
          <a:p>
            <a:r>
              <a:rPr lang="en-US" altLang="en-US"/>
              <a:t>can assist  the Caspian countries to respond to the challenge</a:t>
            </a:r>
          </a:p>
          <a:p>
            <a:r>
              <a:rPr lang="en-US" altLang="en-US"/>
              <a:t>of integrated  natural resources management in the Caspian Basin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D20CDA55-833A-E111-1F94-833FCF2B9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1" y="2033589"/>
            <a:ext cx="2381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31108"/>
                </a:solidFill>
              </a:rPr>
              <a:t>POPs</a:t>
            </a:r>
            <a:r>
              <a:rPr lang="en-US" altLang="en-US" sz="1600"/>
              <a:t>: Stockpiles Disposal, </a:t>
            </a:r>
          </a:p>
          <a:p>
            <a:r>
              <a:rPr lang="en-US" altLang="en-US" sz="1600"/>
              <a:t>Decontamination of sites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E0D7B0C5-640D-7134-DFCA-7E8661621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2209801"/>
            <a:ext cx="26153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31108"/>
                </a:solidFill>
              </a:rPr>
              <a:t>IW</a:t>
            </a:r>
            <a:r>
              <a:rPr lang="en-US" altLang="en-US" sz="1600"/>
              <a:t>: Coastal management, </a:t>
            </a:r>
          </a:p>
          <a:p>
            <a:r>
              <a:rPr lang="en-US" altLang="en-US" sz="1600"/>
              <a:t>Fisheries, pollution reduction</a:t>
            </a:r>
            <a:endParaRPr lang="en-US" altLang="en-US" sz="1400"/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E78E26E1-4265-2D42-38D4-A83CAC60D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4014789"/>
            <a:ext cx="26662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31108"/>
                </a:solidFill>
              </a:rPr>
              <a:t>Biodiversity</a:t>
            </a:r>
            <a:r>
              <a:rPr lang="en-US" altLang="en-US" sz="1600"/>
              <a:t>: Protected areas, </a:t>
            </a:r>
          </a:p>
          <a:p>
            <a:r>
              <a:rPr lang="en-US" altLang="en-US" sz="1600"/>
              <a:t>control of alien species, </a:t>
            </a:r>
          </a:p>
          <a:p>
            <a:r>
              <a:rPr lang="en-US" altLang="en-US" sz="1600"/>
              <a:t>habitat restoration</a:t>
            </a:r>
            <a:r>
              <a:rPr lang="en-US" altLang="en-US" sz="1400"/>
              <a:t> 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B2C52FBA-D8AE-C656-12A7-4D7E55297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1" y="5614988"/>
            <a:ext cx="23336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31108"/>
                </a:solidFill>
              </a:rPr>
              <a:t>Climate Change</a:t>
            </a:r>
            <a:r>
              <a:rPr lang="en-US" altLang="en-US" sz="1600"/>
              <a:t>: Rural </a:t>
            </a:r>
          </a:p>
          <a:p>
            <a:r>
              <a:rPr lang="en-US" altLang="en-US" sz="1600"/>
              <a:t>electrification - RETs as </a:t>
            </a:r>
          </a:p>
          <a:p>
            <a:r>
              <a:rPr lang="en-US" altLang="en-US" sz="1600"/>
              <a:t>alternatives to fuel-wood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ACD649F6-6E0E-4F56-7795-E7401BC16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1" y="3557589"/>
            <a:ext cx="22767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31108"/>
                </a:solidFill>
              </a:rPr>
              <a:t>Land Degradation</a:t>
            </a:r>
            <a:r>
              <a:rPr lang="en-US" altLang="en-US" sz="1600"/>
              <a:t>:</a:t>
            </a:r>
          </a:p>
          <a:p>
            <a:r>
              <a:rPr lang="en-US" altLang="en-US" sz="1600"/>
              <a:t>Sustainable grazing,</a:t>
            </a:r>
          </a:p>
          <a:p>
            <a:r>
              <a:rPr lang="en-US" altLang="en-US" sz="1600"/>
              <a:t>Soil Conservation demos</a:t>
            </a:r>
            <a:r>
              <a:rPr lang="en-US" altLang="en-US" sz="1400"/>
              <a:t> </a:t>
            </a:r>
          </a:p>
        </p:txBody>
      </p:sp>
      <p:cxnSp>
        <p:nvCxnSpPr>
          <p:cNvPr id="35849" name="AutoShape 9">
            <a:extLst>
              <a:ext uri="{FF2B5EF4-FFF2-40B4-BE49-F238E27FC236}">
                <a16:creationId xmlns:a16="http://schemas.microsoft.com/office/drawing/2014/main" id="{C9BA25E1-0365-448A-9FDD-4141DD633C35}"/>
              </a:ext>
            </a:extLst>
          </p:cNvPr>
          <p:cNvCxnSpPr>
            <a:cxnSpLocks noChangeShapeType="1"/>
            <a:stCxn id="35845" idx="2"/>
          </p:cNvCxnSpPr>
          <p:nvPr/>
        </p:nvCxnSpPr>
        <p:spPr bwMode="auto">
          <a:xfrm rot="16200000" flipH="1">
            <a:off x="3841821" y="2317821"/>
            <a:ext cx="634425" cy="158793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0" name="AutoShape 10">
            <a:extLst>
              <a:ext uri="{FF2B5EF4-FFF2-40B4-BE49-F238E27FC236}">
                <a16:creationId xmlns:a16="http://schemas.microsoft.com/office/drawing/2014/main" id="{741CB425-8E91-F202-7A49-62F6E5D57D3D}"/>
              </a:ext>
            </a:extLst>
          </p:cNvPr>
          <p:cNvCxnSpPr>
            <a:cxnSpLocks noChangeShapeType="1"/>
            <a:stCxn id="35846" idx="2"/>
          </p:cNvCxnSpPr>
          <p:nvPr/>
        </p:nvCxnSpPr>
        <p:spPr bwMode="auto">
          <a:xfrm rot="16200000" flipH="1">
            <a:off x="3927655" y="4308653"/>
            <a:ext cx="335815" cy="141007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1" name="AutoShape 11">
            <a:extLst>
              <a:ext uri="{FF2B5EF4-FFF2-40B4-BE49-F238E27FC236}">
                <a16:creationId xmlns:a16="http://schemas.microsoft.com/office/drawing/2014/main" id="{BAEB236E-6B42-14FB-DE0D-6C31A326F20D}"/>
              </a:ext>
            </a:extLst>
          </p:cNvPr>
          <p:cNvCxnSpPr>
            <a:cxnSpLocks noChangeShapeType="1"/>
            <a:stCxn id="35844" idx="2"/>
          </p:cNvCxnSpPr>
          <p:nvPr/>
        </p:nvCxnSpPr>
        <p:spPr bwMode="auto">
          <a:xfrm rot="5400000">
            <a:off x="7581584" y="2656783"/>
            <a:ext cx="810637" cy="73379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2" name="AutoShape 12">
            <a:extLst>
              <a:ext uri="{FF2B5EF4-FFF2-40B4-BE49-F238E27FC236}">
                <a16:creationId xmlns:a16="http://schemas.microsoft.com/office/drawing/2014/main" id="{88FBC9A8-8994-DD2C-E8AB-2E6D073BD309}"/>
              </a:ext>
            </a:extLst>
          </p:cNvPr>
          <p:cNvCxnSpPr>
            <a:cxnSpLocks noChangeShapeType="1"/>
            <a:stCxn id="35848" idx="2"/>
          </p:cNvCxnSpPr>
          <p:nvPr/>
        </p:nvCxnSpPr>
        <p:spPr bwMode="auto">
          <a:xfrm rot="5400000">
            <a:off x="8204646" y="4018256"/>
            <a:ext cx="412015" cy="11526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3" name="AutoShape 13">
            <a:extLst>
              <a:ext uri="{FF2B5EF4-FFF2-40B4-BE49-F238E27FC236}">
                <a16:creationId xmlns:a16="http://schemas.microsoft.com/office/drawing/2014/main" id="{9AAE72DB-F24C-C8FD-0D8F-98E23C44A62F}"/>
              </a:ext>
            </a:extLst>
          </p:cNvPr>
          <p:cNvCxnSpPr>
            <a:cxnSpLocks noChangeShapeType="1"/>
            <a:stCxn id="35847" idx="2"/>
            <a:endCxn id="35842" idx="2"/>
          </p:cNvCxnSpPr>
          <p:nvPr/>
        </p:nvCxnSpPr>
        <p:spPr bwMode="auto">
          <a:xfrm rot="16200000" flipV="1">
            <a:off x="7173913" y="4903788"/>
            <a:ext cx="649288" cy="2424113"/>
          </a:xfrm>
          <a:prstGeom prst="bentConnector3">
            <a:avLst>
              <a:gd name="adj1" fmla="val -3520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E1C15A76-9B1E-5D4C-3940-36DD7898C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FFA3E795-8243-2B6C-DD95-D452093B6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1" y="0"/>
            <a:ext cx="35650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Conservation of Wetland Biodiversity </a:t>
            </a:r>
          </a:p>
          <a:p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in the Lower Volga Region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B664C5BF-717E-CB3D-C6A8-B54E31CAF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676401"/>
            <a:ext cx="2971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Integrated Conservation of Priority </a:t>
            </a:r>
          </a:p>
          <a:p>
            <a:pPr algn="r"/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Globally Significant Migratory </a:t>
            </a:r>
          </a:p>
          <a:p>
            <a:pPr algn="r"/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Bird Wetland Habitat - Kazakhstan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70536229-3C31-150E-32D8-DBC7F7C16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6" y="6327776"/>
            <a:ext cx="31860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Conservation of Iranian Wetlands</a:t>
            </a:r>
            <a:endParaRPr lang="en-US" altLang="en-US" sz="10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851C43C9-D15E-E896-55A6-872931D5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181600"/>
            <a:ext cx="16728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Kura Aras Basin </a:t>
            </a:r>
          </a:p>
          <a:p>
            <a:r>
              <a:rPr lang="en-US" altLang="en-US" sz="1400">
                <a:solidFill>
                  <a:srgbClr val="000000"/>
                </a:solidFill>
                <a:latin typeface="Verdana" panose="020B0604030504040204" pitchFamily="34" charset="0"/>
              </a:rPr>
              <a:t>Management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1CB40860-58EE-3A5B-0A63-BC81C7E14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441325"/>
            <a:ext cx="224811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GEF Projects under</a:t>
            </a:r>
          </a:p>
          <a:p>
            <a:r>
              <a:rPr lang="en-US" altLang="en-US"/>
              <a:t>implementation or </a:t>
            </a:r>
          </a:p>
          <a:p>
            <a:r>
              <a:rPr lang="en-US" altLang="en-US"/>
              <a:t>preparation</a:t>
            </a:r>
          </a:p>
          <a:p>
            <a:r>
              <a:rPr lang="en-US" altLang="en-US"/>
              <a:t>with relevance for the</a:t>
            </a:r>
          </a:p>
          <a:p>
            <a:r>
              <a:rPr lang="en-US" altLang="en-US"/>
              <a:t>Caspian Basin</a:t>
            </a:r>
          </a:p>
        </p:txBody>
      </p:sp>
      <p:sp>
        <p:nvSpPr>
          <p:cNvPr id="36872" name="Freeform 8">
            <a:extLst>
              <a:ext uri="{FF2B5EF4-FFF2-40B4-BE49-F238E27FC236}">
                <a16:creationId xmlns:a16="http://schemas.microsoft.com/office/drawing/2014/main" id="{5B66B9E5-B621-0008-387B-737CF012F38E}"/>
              </a:ext>
            </a:extLst>
          </p:cNvPr>
          <p:cNvSpPr>
            <a:spLocks/>
          </p:cNvSpPr>
          <p:nvPr/>
        </p:nvSpPr>
        <p:spPr bwMode="auto">
          <a:xfrm>
            <a:off x="4948238" y="3711576"/>
            <a:ext cx="1828800" cy="1465263"/>
          </a:xfrm>
          <a:custGeom>
            <a:avLst/>
            <a:gdLst>
              <a:gd name="T0" fmla="*/ 1152 w 1152"/>
              <a:gd name="T1" fmla="*/ 620 h 923"/>
              <a:gd name="T2" fmla="*/ 946 w 1152"/>
              <a:gd name="T3" fmla="*/ 220 h 923"/>
              <a:gd name="T4" fmla="*/ 885 w 1152"/>
              <a:gd name="T5" fmla="*/ 171 h 923"/>
              <a:gd name="T6" fmla="*/ 764 w 1152"/>
              <a:gd name="T7" fmla="*/ 232 h 923"/>
              <a:gd name="T8" fmla="*/ 618 w 1152"/>
              <a:gd name="T9" fmla="*/ 171 h 923"/>
              <a:gd name="T10" fmla="*/ 594 w 1152"/>
              <a:gd name="T11" fmla="*/ 135 h 923"/>
              <a:gd name="T12" fmla="*/ 352 w 1152"/>
              <a:gd name="T13" fmla="*/ 26 h 923"/>
              <a:gd name="T14" fmla="*/ 231 w 1152"/>
              <a:gd name="T15" fmla="*/ 2 h 923"/>
              <a:gd name="T16" fmla="*/ 134 w 1152"/>
              <a:gd name="T17" fmla="*/ 14 h 923"/>
              <a:gd name="T18" fmla="*/ 122 w 1152"/>
              <a:gd name="T19" fmla="*/ 50 h 923"/>
              <a:gd name="T20" fmla="*/ 85 w 1152"/>
              <a:gd name="T21" fmla="*/ 74 h 923"/>
              <a:gd name="T22" fmla="*/ 85 w 1152"/>
              <a:gd name="T23" fmla="*/ 208 h 923"/>
              <a:gd name="T24" fmla="*/ 61 w 1152"/>
              <a:gd name="T25" fmla="*/ 292 h 923"/>
              <a:gd name="T26" fmla="*/ 0 w 1152"/>
              <a:gd name="T27" fmla="*/ 426 h 923"/>
              <a:gd name="T28" fmla="*/ 61 w 1152"/>
              <a:gd name="T29" fmla="*/ 559 h 923"/>
              <a:gd name="T30" fmla="*/ 109 w 1152"/>
              <a:gd name="T31" fmla="*/ 644 h 923"/>
              <a:gd name="T32" fmla="*/ 182 w 1152"/>
              <a:gd name="T33" fmla="*/ 668 h 923"/>
              <a:gd name="T34" fmla="*/ 388 w 1152"/>
              <a:gd name="T35" fmla="*/ 644 h 923"/>
              <a:gd name="T36" fmla="*/ 691 w 1152"/>
              <a:gd name="T37" fmla="*/ 789 h 923"/>
              <a:gd name="T38" fmla="*/ 861 w 1152"/>
              <a:gd name="T39" fmla="*/ 923 h 923"/>
              <a:gd name="T40" fmla="*/ 970 w 1152"/>
              <a:gd name="T41" fmla="*/ 874 h 923"/>
              <a:gd name="T42" fmla="*/ 1018 w 1152"/>
              <a:gd name="T43" fmla="*/ 802 h 923"/>
              <a:gd name="T44" fmla="*/ 1091 w 1152"/>
              <a:gd name="T45" fmla="*/ 777 h 923"/>
              <a:gd name="T46" fmla="*/ 1128 w 1152"/>
              <a:gd name="T47" fmla="*/ 753 h 923"/>
              <a:gd name="T48" fmla="*/ 1128 w 1152"/>
              <a:gd name="T49" fmla="*/ 765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2" h="923">
                <a:moveTo>
                  <a:pt x="1152" y="620"/>
                </a:moveTo>
                <a:cubicBezTo>
                  <a:pt x="1103" y="412"/>
                  <a:pt x="1081" y="374"/>
                  <a:pt x="946" y="220"/>
                </a:cubicBezTo>
                <a:cubicBezTo>
                  <a:pt x="900" y="168"/>
                  <a:pt x="946" y="191"/>
                  <a:pt x="885" y="171"/>
                </a:cubicBezTo>
                <a:cubicBezTo>
                  <a:pt x="798" y="229"/>
                  <a:pt x="840" y="212"/>
                  <a:pt x="764" y="232"/>
                </a:cubicBezTo>
                <a:cubicBezTo>
                  <a:pt x="702" y="219"/>
                  <a:pt x="672" y="199"/>
                  <a:pt x="618" y="171"/>
                </a:cubicBezTo>
                <a:cubicBezTo>
                  <a:pt x="610" y="159"/>
                  <a:pt x="605" y="143"/>
                  <a:pt x="594" y="135"/>
                </a:cubicBezTo>
                <a:cubicBezTo>
                  <a:pt x="530" y="92"/>
                  <a:pt x="429" y="42"/>
                  <a:pt x="352" y="26"/>
                </a:cubicBezTo>
                <a:cubicBezTo>
                  <a:pt x="311" y="17"/>
                  <a:pt x="231" y="2"/>
                  <a:pt x="231" y="2"/>
                </a:cubicBezTo>
                <a:cubicBezTo>
                  <a:pt x="198" y="6"/>
                  <a:pt x="163" y="0"/>
                  <a:pt x="134" y="14"/>
                </a:cubicBezTo>
                <a:cubicBezTo>
                  <a:pt x="122" y="19"/>
                  <a:pt x="130" y="40"/>
                  <a:pt x="122" y="50"/>
                </a:cubicBezTo>
                <a:cubicBezTo>
                  <a:pt x="112" y="61"/>
                  <a:pt x="97" y="66"/>
                  <a:pt x="85" y="74"/>
                </a:cubicBezTo>
                <a:cubicBezTo>
                  <a:pt x="57" y="185"/>
                  <a:pt x="85" y="47"/>
                  <a:pt x="85" y="208"/>
                </a:cubicBezTo>
                <a:cubicBezTo>
                  <a:pt x="85" y="237"/>
                  <a:pt x="68" y="263"/>
                  <a:pt x="61" y="292"/>
                </a:cubicBezTo>
                <a:cubicBezTo>
                  <a:pt x="47" y="339"/>
                  <a:pt x="0" y="426"/>
                  <a:pt x="0" y="426"/>
                </a:cubicBezTo>
                <a:cubicBezTo>
                  <a:pt x="12" y="490"/>
                  <a:pt x="14" y="512"/>
                  <a:pt x="61" y="559"/>
                </a:cubicBezTo>
                <a:cubicBezTo>
                  <a:pt x="64" y="566"/>
                  <a:pt x="96" y="635"/>
                  <a:pt x="109" y="644"/>
                </a:cubicBezTo>
                <a:cubicBezTo>
                  <a:pt x="130" y="657"/>
                  <a:pt x="182" y="668"/>
                  <a:pt x="182" y="668"/>
                </a:cubicBezTo>
                <a:cubicBezTo>
                  <a:pt x="250" y="660"/>
                  <a:pt x="318" y="644"/>
                  <a:pt x="388" y="644"/>
                </a:cubicBezTo>
                <a:cubicBezTo>
                  <a:pt x="486" y="644"/>
                  <a:pt x="596" y="757"/>
                  <a:pt x="691" y="789"/>
                </a:cubicBezTo>
                <a:cubicBezTo>
                  <a:pt x="742" y="840"/>
                  <a:pt x="800" y="882"/>
                  <a:pt x="861" y="923"/>
                </a:cubicBezTo>
                <a:cubicBezTo>
                  <a:pt x="924" y="905"/>
                  <a:pt x="938" y="916"/>
                  <a:pt x="970" y="874"/>
                </a:cubicBezTo>
                <a:cubicBezTo>
                  <a:pt x="987" y="850"/>
                  <a:pt x="990" y="811"/>
                  <a:pt x="1018" y="802"/>
                </a:cubicBezTo>
                <a:cubicBezTo>
                  <a:pt x="1042" y="793"/>
                  <a:pt x="1069" y="790"/>
                  <a:pt x="1091" y="777"/>
                </a:cubicBezTo>
                <a:cubicBezTo>
                  <a:pt x="1103" y="769"/>
                  <a:pt x="1114" y="757"/>
                  <a:pt x="1128" y="753"/>
                </a:cubicBezTo>
                <a:cubicBezTo>
                  <a:pt x="1131" y="751"/>
                  <a:pt x="1128" y="761"/>
                  <a:pt x="1128" y="765"/>
                </a:cubicBezTo>
              </a:path>
            </a:pathLst>
          </a:custGeom>
          <a:noFill/>
          <a:ln w="57150" cmpd="sng">
            <a:solidFill>
              <a:srgbClr val="F311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Text Box 9">
            <a:extLst>
              <a:ext uri="{FF2B5EF4-FFF2-40B4-BE49-F238E27FC236}">
                <a16:creationId xmlns:a16="http://schemas.microsoft.com/office/drawing/2014/main" id="{EE6CE53C-0A02-3457-9C41-7DCCCB83E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6" y="3336925"/>
            <a:ext cx="19220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31108"/>
                </a:solidFill>
              </a:rPr>
              <a:t>Lack of integration</a:t>
            </a: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FCCEF2D-3100-F255-3937-1A386825C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762000"/>
            <a:ext cx="4800600" cy="914400"/>
          </a:xfrm>
          <a:prstGeom prst="rect">
            <a:avLst/>
          </a:prstGeom>
          <a:solidFill>
            <a:srgbClr val="FFF45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Strategic Partnership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6827073-E126-D9A3-A1E0-F3ADBCEFF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362200"/>
            <a:ext cx="3505200" cy="1828800"/>
          </a:xfrm>
          <a:prstGeom prst="rect">
            <a:avLst/>
          </a:prstGeom>
          <a:solidFill>
            <a:srgbClr val="FFF45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Fund</a:t>
            </a:r>
          </a:p>
          <a:p>
            <a:pPr algn="ctr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Investment projects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demonstrations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73C10F9-62D3-310E-4C27-CC0C04892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362200"/>
            <a:ext cx="3276600" cy="1752600"/>
          </a:xfrm>
          <a:prstGeom prst="rect">
            <a:avLst/>
          </a:prstGeom>
          <a:solidFill>
            <a:srgbClr val="FFF45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Regional Project</a:t>
            </a:r>
          </a:p>
          <a:p>
            <a:pPr algn="ctr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Reforms, </a:t>
            </a:r>
          </a:p>
          <a:p>
            <a:pPr algn="ctr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capacity building</a:t>
            </a:r>
          </a:p>
          <a:p>
            <a:pPr algn="ctr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Replication mechanisms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2F1A708-03ED-582F-F98C-E5D36A2E7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876800"/>
            <a:ext cx="3048000" cy="685800"/>
          </a:xfrm>
          <a:prstGeom prst="rect">
            <a:avLst/>
          </a:prstGeom>
          <a:solidFill>
            <a:srgbClr val="FFF45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</a:p>
        </p:txBody>
      </p:sp>
      <p:cxnSp>
        <p:nvCxnSpPr>
          <p:cNvPr id="3078" name="AutoShape 6">
            <a:extLst>
              <a:ext uri="{FF2B5EF4-FFF2-40B4-BE49-F238E27FC236}">
                <a16:creationId xmlns:a16="http://schemas.microsoft.com/office/drawing/2014/main" id="{738A128E-4BB9-8D8F-30FA-93E45D2E592B}"/>
              </a:ext>
            </a:extLst>
          </p:cNvPr>
          <p:cNvCxnSpPr>
            <a:cxnSpLocks noChangeShapeType="1"/>
            <a:stCxn id="3074" idx="2"/>
            <a:endCxn id="3075" idx="0"/>
          </p:cNvCxnSpPr>
          <p:nvPr/>
        </p:nvCxnSpPr>
        <p:spPr bwMode="auto">
          <a:xfrm rot="5400000">
            <a:off x="4819650" y="1123950"/>
            <a:ext cx="685800" cy="17907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9" name="AutoShape 7">
            <a:extLst>
              <a:ext uri="{FF2B5EF4-FFF2-40B4-BE49-F238E27FC236}">
                <a16:creationId xmlns:a16="http://schemas.microsoft.com/office/drawing/2014/main" id="{BC4B9E1E-A3C0-77EB-EB71-322294113E32}"/>
              </a:ext>
            </a:extLst>
          </p:cNvPr>
          <p:cNvCxnSpPr>
            <a:cxnSpLocks noChangeShapeType="1"/>
            <a:stCxn id="3074" idx="2"/>
            <a:endCxn id="3076" idx="0"/>
          </p:cNvCxnSpPr>
          <p:nvPr/>
        </p:nvCxnSpPr>
        <p:spPr bwMode="auto">
          <a:xfrm rot="16200000" flipH="1">
            <a:off x="6972300" y="762000"/>
            <a:ext cx="685800" cy="2514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AutoShape 8">
            <a:extLst>
              <a:ext uri="{FF2B5EF4-FFF2-40B4-BE49-F238E27FC236}">
                <a16:creationId xmlns:a16="http://schemas.microsoft.com/office/drawing/2014/main" id="{6818E82C-D025-A4F7-6F63-2B419F13CB28}"/>
              </a:ext>
            </a:extLst>
          </p:cNvPr>
          <p:cNvCxnSpPr>
            <a:cxnSpLocks noChangeShapeType="1"/>
            <a:stCxn id="3075" idx="2"/>
            <a:endCxn id="3077" idx="0"/>
          </p:cNvCxnSpPr>
          <p:nvPr/>
        </p:nvCxnSpPr>
        <p:spPr bwMode="auto">
          <a:xfrm>
            <a:off x="4267200" y="4191000"/>
            <a:ext cx="0" cy="685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AutoShape 9">
            <a:extLst>
              <a:ext uri="{FF2B5EF4-FFF2-40B4-BE49-F238E27FC236}">
                <a16:creationId xmlns:a16="http://schemas.microsoft.com/office/drawing/2014/main" id="{A1BA0E2D-DBEB-25CE-CDA5-293EF3895A75}"/>
              </a:ext>
            </a:extLst>
          </p:cNvPr>
          <p:cNvCxnSpPr>
            <a:cxnSpLocks noChangeShapeType="1"/>
            <a:stCxn id="3076" idx="2"/>
            <a:endCxn id="3077" idx="3"/>
          </p:cNvCxnSpPr>
          <p:nvPr/>
        </p:nvCxnSpPr>
        <p:spPr bwMode="auto">
          <a:xfrm rot="5400000">
            <a:off x="6629400" y="3276600"/>
            <a:ext cx="1104900" cy="2781300"/>
          </a:xfrm>
          <a:prstGeom prst="bentConnector2">
            <a:avLst/>
          </a:prstGeom>
          <a:noFill/>
          <a:ln w="9525">
            <a:solidFill>
              <a:schemeClr val="bg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2" name="Line 10">
            <a:extLst>
              <a:ext uri="{FF2B5EF4-FFF2-40B4-BE49-F238E27FC236}">
                <a16:creationId xmlns:a16="http://schemas.microsoft.com/office/drawing/2014/main" id="{A81FF801-54B9-4F10-1590-341F179991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5626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44BCC6A3-97BA-EE23-5BD4-5F7B3F18C5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5626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id="{C5B03D6A-24E1-B8D9-D68B-C1D8BA9024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5626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id="{B02B4E60-7AC2-02AA-28A7-0AF3BDA60E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5626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>
            <a:extLst>
              <a:ext uri="{FF2B5EF4-FFF2-40B4-BE49-F238E27FC236}">
                <a16:creationId xmlns:a16="http://schemas.microsoft.com/office/drawing/2014/main" id="{4CD1BE6D-4B82-35B9-D52D-2798C218C6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55626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F0135F75-A7BB-C2C3-1137-828FC96B8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262" y="776289"/>
            <a:ext cx="81521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buFont typeface="Times" panose="02020603050405020304" pitchFamily="18" charset="0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Target 9, Goal 7 of the Millennium Development Goals</a:t>
            </a:r>
          </a:p>
          <a:p>
            <a:pPr algn="ctr">
              <a:buFont typeface="Times" panose="02020603050405020304" pitchFamily="18" charset="0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“Ensure Environmental Sustainability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altLang="en-US"/>
              <a:t> 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489B9D63-C6B3-D3BE-4278-D51AECB7F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2346325"/>
            <a:ext cx="558960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“Integrate the principles of sustainable development into </a:t>
            </a:r>
          </a:p>
          <a:p>
            <a:r>
              <a:rPr lang="en-US" altLang="en-US"/>
              <a:t>country policies and programs and reverse the loss </a:t>
            </a:r>
          </a:p>
          <a:p>
            <a:r>
              <a:rPr lang="en-US" altLang="en-US"/>
              <a:t>of environmental resources.”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9B05F217-A5EE-31C9-2FAC-517FE13C9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6" y="4022725"/>
            <a:ext cx="4190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indicators linked to this target refer to: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DA257E38-DCE5-285E-0261-894715AC6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6" y="4937125"/>
            <a:ext cx="29970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Forest cover and biodiversity</a:t>
            </a:r>
          </a:p>
          <a:p>
            <a:pPr>
              <a:buFontTx/>
              <a:buChar char="•"/>
            </a:pPr>
            <a:r>
              <a:rPr lang="en-US" altLang="en-US"/>
              <a:t>Sustainable energy</a:t>
            </a:r>
          </a:p>
          <a:p>
            <a:pPr>
              <a:buFontTx/>
              <a:buChar char="•"/>
            </a:pPr>
            <a:r>
              <a:rPr lang="en-US" altLang="en-US"/>
              <a:t>Water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5BD73B29-3DFB-88E2-76E6-A4CB41E9E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0"/>
            <a:ext cx="88392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New Strategic Partnerships have entered the GEF Pipeline:</a:t>
            </a:r>
          </a:p>
          <a:p>
            <a:pPr algn="ctr" eaLnBrk="1" hangingPunct="1"/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5B48DCE7-301D-8CE6-7033-493C6B80B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91001"/>
            <a:ext cx="77724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Others are being identified and designed: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30D7A371-9559-EDC8-9939-9F03D8FB0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53340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20EBE1D5-9700-9A95-6547-0CA2C2EAE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2590800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C1BF12D7-0BB4-E2AB-759E-E995F646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8850"/>
            <a:ext cx="335280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Text Box 7">
            <a:extLst>
              <a:ext uri="{FF2B5EF4-FFF2-40B4-BE49-F238E27FC236}">
                <a16:creationId xmlns:a16="http://schemas.microsoft.com/office/drawing/2014/main" id="{F0C02148-D5DD-336D-4FFF-990884B9E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1" y="2438400"/>
            <a:ext cx="314701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Sustainable Fisheries Fund 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for Sub-Saharan Africa LMEs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(World Bank - FAO – WWF 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With UNDP and UNEP)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41BF31BE-727D-D6A0-27A4-2A480314A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762001"/>
            <a:ext cx="33714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Pollution Reduction Fund for 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East Asian LMEs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(World Bank  with UNDP - IMO)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393BD0D1-FCC8-8CD7-824C-AD4E39BE9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5105400"/>
            <a:ext cx="31983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Strategic Partnership for the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Mediterranean Sea LME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(World Bank - UNEP)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DF4F392A-35A7-2882-498F-F54697BB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"/>
            <a:ext cx="5251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WSSD Plan of Implementation</a:t>
            </a:r>
            <a:endParaRPr lang="en-US" altLang="en-US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F9887541-4C48-F5DC-116A-9D709B346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25563"/>
            <a:ext cx="7462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Managing natural resources in an integrated</a:t>
            </a:r>
          </a:p>
          <a:p>
            <a:r>
              <a:rPr lang="en-US" altLang="en-US" sz="2800"/>
              <a:t>Manner is essential for sustainable development</a:t>
            </a:r>
            <a:endParaRPr lang="en-US" altLang="en-US"/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F69192DE-5637-0600-FC9D-09E700A99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2849563"/>
            <a:ext cx="6220229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 Johannesburg, international consensus was reached around </a:t>
            </a:r>
          </a:p>
          <a:p>
            <a:r>
              <a:rPr lang="en-US" altLang="en-US"/>
              <a:t>the two basic approaches that should organize the global effort</a:t>
            </a:r>
          </a:p>
          <a:p>
            <a:r>
              <a:rPr lang="en-US" altLang="en-US"/>
              <a:t>towards environmentally sustainable development:</a:t>
            </a:r>
          </a:p>
          <a:p>
            <a:endParaRPr lang="en-US" altLang="en-US" sz="2000"/>
          </a:p>
          <a:p>
            <a:pPr>
              <a:buFontTx/>
              <a:buChar char="•"/>
            </a:pPr>
            <a:r>
              <a:rPr lang="en-US" altLang="en-US" i="1"/>
              <a:t>Integrated management of natural resources, including energy;</a:t>
            </a:r>
          </a:p>
          <a:p>
            <a:pPr>
              <a:buFontTx/>
              <a:buChar char="•"/>
            </a:pPr>
            <a:r>
              <a:rPr lang="en-US" altLang="en-US" i="1"/>
              <a:t>Enhancement of cooperation and synergies, with emphasis</a:t>
            </a:r>
          </a:p>
          <a:p>
            <a:r>
              <a:rPr lang="en-US" altLang="en-US" i="1"/>
              <a:t>  on the regional level.</a:t>
            </a:r>
            <a:endParaRPr lang="en-US" altLang="en-US"/>
          </a:p>
          <a:p>
            <a:pPr>
              <a:buFontTx/>
              <a:buChar char="•"/>
            </a:pPr>
            <a:endParaRPr lang="en-US" altLang="en-US"/>
          </a:p>
          <a:p>
            <a:endParaRPr lang="en-US" altLang="en-US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11444B4E-CA35-0EED-42C6-3D4226E01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258764"/>
            <a:ext cx="8019824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A compelling rationale for the need of a GEF response</a:t>
            </a:r>
          </a:p>
          <a:p>
            <a:r>
              <a:rPr lang="en-US" altLang="en-US" sz="2800"/>
              <a:t>to the call for integration:</a:t>
            </a:r>
            <a:endParaRPr lang="en-US" altLang="en-US"/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The clear and coherent message deriving from MDGs and WSSD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The GEF Operational Strategy that recognizes the need for </a:t>
            </a:r>
          </a:p>
          <a:p>
            <a:r>
              <a:rPr lang="en-US" altLang="en-US"/>
              <a:t> integrating water, land use and biodiversity, and adopts the </a:t>
            </a:r>
          </a:p>
          <a:p>
            <a:r>
              <a:rPr lang="en-US" altLang="en-US"/>
              <a:t> ecosystem approach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The size of the GEF portfolio - risks of overlaps and antagonistic</a:t>
            </a:r>
          </a:p>
          <a:p>
            <a:r>
              <a:rPr lang="en-US" altLang="en-US"/>
              <a:t> linkages in many geographic areas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The addition of the Land Degradation focal area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The new focus on climate change adaptation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The recommendations of STAP on interlinkages and groundwater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74A7FEF9-4FC4-942F-6EEE-35C0074ED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1600200"/>
            <a:ext cx="8474075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On the ground integration can be experimented more effectively when the stage of the implementation of stress reduction/mitigation measures has been reached, and the enabling environment is in place. </a:t>
            </a:r>
            <a:endParaRPr lang="en-US" altLang="en-US"/>
          </a:p>
          <a:p>
            <a:endParaRPr lang="en-US" altLang="en-US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49B64AE3-2E15-8B6B-3031-4BA5D22DD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350839"/>
            <a:ext cx="7724102" cy="584775"/>
          </a:xfrm>
          <a:prstGeom prst="rect">
            <a:avLst/>
          </a:prstGeom>
          <a:noFill/>
          <a:ln w="9525">
            <a:solidFill>
              <a:srgbClr val="FFDE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An enabling environment for stress reduction</a:t>
            </a:r>
            <a:endParaRPr lang="en-US" altLang="en-US"/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9817BED7-7160-DD2C-B9A4-0A095EB53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724401"/>
            <a:ext cx="8305800" cy="1384995"/>
          </a:xfrm>
          <a:prstGeom prst="rect">
            <a:avLst/>
          </a:prstGeom>
          <a:noFill/>
          <a:ln w="9525">
            <a:solidFill>
              <a:srgbClr val="FFDE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These four pre-requisites may provide the criteria for identifying and selecting the opportunities for integration where action can be taken in the short term.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10B21C77-0F3D-9EDA-4B11-3F8EE0CE4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350838"/>
            <a:ext cx="494148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Breaking focal area barriers: </a:t>
            </a:r>
          </a:p>
          <a:p>
            <a:r>
              <a:rPr lang="en-US" altLang="en-US" sz="3200"/>
              <a:t>Possible actions</a:t>
            </a:r>
            <a:endParaRPr lang="en-US" altLang="en-US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F1E39B89-47E9-24B2-B430-2226BF868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1752601"/>
            <a:ext cx="824547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Merging of resources</a:t>
            </a:r>
          </a:p>
          <a:p>
            <a:pPr>
              <a:buFontTx/>
              <a:buChar char="•"/>
            </a:pPr>
            <a:r>
              <a:rPr lang="en-US" altLang="en-US"/>
              <a:t>Increase in PDF-B funds for the design of integrated projects and multi-project programs</a:t>
            </a:r>
          </a:p>
          <a:p>
            <a:pPr>
              <a:buFontTx/>
              <a:buChar char="•"/>
            </a:pPr>
            <a:r>
              <a:rPr lang="en-US" altLang="en-US"/>
              <a:t>Incentives (fee premiums?) to encourage our agencies to engage in integrated programs</a:t>
            </a:r>
          </a:p>
          <a:p>
            <a:pPr>
              <a:buFontTx/>
              <a:buChar char="•"/>
            </a:pPr>
            <a:r>
              <a:rPr lang="en-US" altLang="en-US"/>
              <a:t>Adoption of a new set of overall “GEF strategic priorities”, which would privilege integration</a:t>
            </a:r>
          </a:p>
          <a:p>
            <a:pPr>
              <a:buFontTx/>
              <a:buChar char="•"/>
            </a:pPr>
            <a:r>
              <a:rPr lang="en-US" altLang="en-US"/>
              <a:t>Creation of new multi-focal operational programs (Integrated Natural Resources Management in Hydrographic Basins, or “Energy for Environmentally Sustainable Development in LDCs and SIDS)</a:t>
            </a:r>
          </a:p>
          <a:p>
            <a:pPr>
              <a:buFontTx/>
              <a:buChar char="•"/>
            </a:pPr>
            <a:r>
              <a:rPr lang="en-US" altLang="en-US"/>
              <a:t>systematic dialogue among focal areas in the Secretariat and Task Forces and strengthening of Task Forces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E58E5171-A056-06C3-2480-B4CA8356D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838201"/>
            <a:ext cx="35210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new challenge in the IW focal area: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9A3116F0-61EA-52F6-9FD8-371D4B6A9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2362201"/>
            <a:ext cx="642355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Catalyzing an Integrated Response to 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Strategic Action Programs</a:t>
            </a:r>
          </a:p>
          <a:p>
            <a:pPr eaLnBrk="1" hangingPunct="1"/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FCBA62E0-E7B4-CF99-CEDF-5CC11065A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1" y="3810000"/>
            <a:ext cx="201285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CONTAMINANTS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0F773619-B44B-F505-23F0-D7F3E5296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800600"/>
            <a:ext cx="2514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5B348843-CE80-165F-6EDE-1BF04E9F7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"/>
            <a:ext cx="65786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/>
              <a:t>EXAMPLE OF A </a:t>
            </a:r>
          </a:p>
          <a:p>
            <a:r>
              <a:rPr lang="en-US" altLang="en-US" sz="4000"/>
              <a:t>POSSIBLE INTEGRATED </a:t>
            </a:r>
          </a:p>
          <a:p>
            <a:r>
              <a:rPr lang="en-US" altLang="en-US" sz="4000"/>
              <a:t>APPROACH</a:t>
            </a:r>
            <a:r>
              <a:rPr lang="en-US" altLang="en-US"/>
              <a:t> 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4BA1FADD-A29D-EE4D-0361-995C66F7A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3276601"/>
            <a:ext cx="47245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THE CASPIAN SEA BASIN</a:t>
            </a:r>
            <a:endParaRPr lang="en-US" altLang="en-US"/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E541E71B-74BF-E5F6-5FA2-FA8F02EC2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1" y="4191000"/>
            <a:ext cx="233737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Challenge: </a:t>
            </a:r>
          </a:p>
          <a:p>
            <a:r>
              <a:rPr lang="en-US" altLang="en-US"/>
              <a:t>Sustainable Integrated </a:t>
            </a:r>
          </a:p>
          <a:p>
            <a:r>
              <a:rPr lang="en-US" altLang="en-US"/>
              <a:t>Management of the</a:t>
            </a:r>
          </a:p>
          <a:p>
            <a:r>
              <a:rPr lang="en-US" altLang="en-US"/>
              <a:t>Caspian Environment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199AAB64-4FC7-E892-2E72-32A425F06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FBBD6DF1-DC00-5A64-E848-9942C219C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6" y="898525"/>
            <a:ext cx="19617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Russian Federation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6012E3C9-EE3B-5B41-6846-D699D2A65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6" y="3946525"/>
            <a:ext cx="1171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Azerbaijan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601E60F7-5994-A0D6-9A94-F7D9752F2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6" y="288925"/>
            <a:ext cx="12295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Kazakhstan</a:t>
            </a: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7B101DC3-4613-5220-301B-035146B32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4479925"/>
            <a:ext cx="14570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Turkmenistan</a:t>
            </a: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F49606F3-E795-7B1E-A27E-0442F4CEE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726" y="5927725"/>
            <a:ext cx="5502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Iran</a:t>
            </a: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FB183975-E804-A560-D030-4A0C43AF4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276600"/>
            <a:ext cx="388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7657" name="Freeform 9">
            <a:extLst>
              <a:ext uri="{FF2B5EF4-FFF2-40B4-BE49-F238E27FC236}">
                <a16:creationId xmlns:a16="http://schemas.microsoft.com/office/drawing/2014/main" id="{D5DBB3EB-6DA7-0CEE-952B-7788F0FD0D83}"/>
              </a:ext>
            </a:extLst>
          </p:cNvPr>
          <p:cNvSpPr>
            <a:spLocks/>
          </p:cNvSpPr>
          <p:nvPr/>
        </p:nvSpPr>
        <p:spPr bwMode="auto">
          <a:xfrm>
            <a:off x="7142163" y="115889"/>
            <a:ext cx="1058862" cy="6003925"/>
          </a:xfrm>
          <a:custGeom>
            <a:avLst/>
            <a:gdLst>
              <a:gd name="T0" fmla="*/ 0 w 667"/>
              <a:gd name="T1" fmla="*/ 0 h 3782"/>
              <a:gd name="T2" fmla="*/ 73 w 667"/>
              <a:gd name="T3" fmla="*/ 24 h 3782"/>
              <a:gd name="T4" fmla="*/ 133 w 667"/>
              <a:gd name="T5" fmla="*/ 109 h 3782"/>
              <a:gd name="T6" fmla="*/ 206 w 667"/>
              <a:gd name="T7" fmla="*/ 182 h 3782"/>
              <a:gd name="T8" fmla="*/ 230 w 667"/>
              <a:gd name="T9" fmla="*/ 218 h 3782"/>
              <a:gd name="T10" fmla="*/ 351 w 667"/>
              <a:gd name="T11" fmla="*/ 303 h 3782"/>
              <a:gd name="T12" fmla="*/ 485 w 667"/>
              <a:gd name="T13" fmla="*/ 400 h 3782"/>
              <a:gd name="T14" fmla="*/ 558 w 667"/>
              <a:gd name="T15" fmla="*/ 557 h 3782"/>
              <a:gd name="T16" fmla="*/ 582 w 667"/>
              <a:gd name="T17" fmla="*/ 630 h 3782"/>
              <a:gd name="T18" fmla="*/ 509 w 667"/>
              <a:gd name="T19" fmla="*/ 994 h 3782"/>
              <a:gd name="T20" fmla="*/ 424 w 667"/>
              <a:gd name="T21" fmla="*/ 1115 h 3782"/>
              <a:gd name="T22" fmla="*/ 351 w 667"/>
              <a:gd name="T23" fmla="*/ 1224 h 3782"/>
              <a:gd name="T24" fmla="*/ 230 w 667"/>
              <a:gd name="T25" fmla="*/ 1491 h 3782"/>
              <a:gd name="T26" fmla="*/ 194 w 667"/>
              <a:gd name="T27" fmla="*/ 1903 h 3782"/>
              <a:gd name="T28" fmla="*/ 279 w 667"/>
              <a:gd name="T29" fmla="*/ 2376 h 3782"/>
              <a:gd name="T30" fmla="*/ 303 w 667"/>
              <a:gd name="T31" fmla="*/ 2473 h 3782"/>
              <a:gd name="T32" fmla="*/ 424 w 667"/>
              <a:gd name="T33" fmla="*/ 2521 h 3782"/>
              <a:gd name="T34" fmla="*/ 509 w 667"/>
              <a:gd name="T35" fmla="*/ 2618 h 3782"/>
              <a:gd name="T36" fmla="*/ 570 w 667"/>
              <a:gd name="T37" fmla="*/ 2691 h 3782"/>
              <a:gd name="T38" fmla="*/ 618 w 667"/>
              <a:gd name="T39" fmla="*/ 2848 h 3782"/>
              <a:gd name="T40" fmla="*/ 667 w 667"/>
              <a:gd name="T41" fmla="*/ 3139 h 3782"/>
              <a:gd name="T42" fmla="*/ 618 w 667"/>
              <a:gd name="T43" fmla="*/ 3370 h 3782"/>
              <a:gd name="T44" fmla="*/ 545 w 667"/>
              <a:gd name="T45" fmla="*/ 3600 h 3782"/>
              <a:gd name="T46" fmla="*/ 485 w 667"/>
              <a:gd name="T47" fmla="*/ 3721 h 3782"/>
              <a:gd name="T48" fmla="*/ 461 w 667"/>
              <a:gd name="T49" fmla="*/ 3782 h 3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67" h="3782">
                <a:moveTo>
                  <a:pt x="0" y="0"/>
                </a:moveTo>
                <a:cubicBezTo>
                  <a:pt x="24" y="8"/>
                  <a:pt x="58" y="3"/>
                  <a:pt x="73" y="24"/>
                </a:cubicBezTo>
                <a:cubicBezTo>
                  <a:pt x="93" y="52"/>
                  <a:pt x="113" y="80"/>
                  <a:pt x="133" y="109"/>
                </a:cubicBezTo>
                <a:cubicBezTo>
                  <a:pt x="152" y="137"/>
                  <a:pt x="186" y="153"/>
                  <a:pt x="206" y="182"/>
                </a:cubicBezTo>
                <a:cubicBezTo>
                  <a:pt x="214" y="194"/>
                  <a:pt x="219" y="207"/>
                  <a:pt x="230" y="218"/>
                </a:cubicBezTo>
                <a:cubicBezTo>
                  <a:pt x="265" y="252"/>
                  <a:pt x="311" y="274"/>
                  <a:pt x="351" y="303"/>
                </a:cubicBezTo>
                <a:cubicBezTo>
                  <a:pt x="398" y="336"/>
                  <a:pt x="430" y="373"/>
                  <a:pt x="485" y="400"/>
                </a:cubicBezTo>
                <a:cubicBezTo>
                  <a:pt x="536" y="451"/>
                  <a:pt x="535" y="489"/>
                  <a:pt x="558" y="557"/>
                </a:cubicBezTo>
                <a:cubicBezTo>
                  <a:pt x="566" y="581"/>
                  <a:pt x="582" y="630"/>
                  <a:pt x="582" y="630"/>
                </a:cubicBezTo>
                <a:cubicBezTo>
                  <a:pt x="570" y="753"/>
                  <a:pt x="565" y="880"/>
                  <a:pt x="509" y="994"/>
                </a:cubicBezTo>
                <a:cubicBezTo>
                  <a:pt x="484" y="1042"/>
                  <a:pt x="450" y="1069"/>
                  <a:pt x="424" y="1115"/>
                </a:cubicBezTo>
                <a:cubicBezTo>
                  <a:pt x="394" y="1165"/>
                  <a:pt x="400" y="1191"/>
                  <a:pt x="351" y="1224"/>
                </a:cubicBezTo>
                <a:cubicBezTo>
                  <a:pt x="319" y="1318"/>
                  <a:pt x="285" y="1408"/>
                  <a:pt x="230" y="1491"/>
                </a:cubicBezTo>
                <a:cubicBezTo>
                  <a:pt x="190" y="1650"/>
                  <a:pt x="203" y="1649"/>
                  <a:pt x="194" y="1903"/>
                </a:cubicBezTo>
                <a:cubicBezTo>
                  <a:pt x="225" y="2061"/>
                  <a:pt x="240" y="2220"/>
                  <a:pt x="279" y="2376"/>
                </a:cubicBezTo>
                <a:cubicBezTo>
                  <a:pt x="287" y="2408"/>
                  <a:pt x="275" y="2454"/>
                  <a:pt x="303" y="2473"/>
                </a:cubicBezTo>
                <a:cubicBezTo>
                  <a:pt x="342" y="2499"/>
                  <a:pt x="379" y="2506"/>
                  <a:pt x="424" y="2521"/>
                </a:cubicBezTo>
                <a:cubicBezTo>
                  <a:pt x="442" y="2577"/>
                  <a:pt x="471" y="2573"/>
                  <a:pt x="509" y="2618"/>
                </a:cubicBezTo>
                <a:cubicBezTo>
                  <a:pt x="586" y="2709"/>
                  <a:pt x="510" y="2633"/>
                  <a:pt x="570" y="2691"/>
                </a:cubicBezTo>
                <a:cubicBezTo>
                  <a:pt x="587" y="2743"/>
                  <a:pt x="600" y="2795"/>
                  <a:pt x="618" y="2848"/>
                </a:cubicBezTo>
                <a:cubicBezTo>
                  <a:pt x="630" y="2945"/>
                  <a:pt x="646" y="3042"/>
                  <a:pt x="667" y="3139"/>
                </a:cubicBezTo>
                <a:cubicBezTo>
                  <a:pt x="648" y="3368"/>
                  <a:pt x="661" y="3234"/>
                  <a:pt x="618" y="3370"/>
                </a:cubicBezTo>
                <a:cubicBezTo>
                  <a:pt x="608" y="3447"/>
                  <a:pt x="604" y="3542"/>
                  <a:pt x="545" y="3600"/>
                </a:cubicBezTo>
                <a:cubicBezTo>
                  <a:pt x="530" y="3644"/>
                  <a:pt x="510" y="3682"/>
                  <a:pt x="485" y="3721"/>
                </a:cubicBezTo>
                <a:cubicBezTo>
                  <a:pt x="470" y="3766"/>
                  <a:pt x="478" y="3746"/>
                  <a:pt x="461" y="3782"/>
                </a:cubicBezTo>
              </a:path>
            </a:pathLst>
          </a:custGeom>
          <a:noFill/>
          <a:ln w="57150" cmpd="sng">
            <a:solidFill>
              <a:srgbClr val="F311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0">
            <a:extLst>
              <a:ext uri="{FF2B5EF4-FFF2-40B4-BE49-F238E27FC236}">
                <a16:creationId xmlns:a16="http://schemas.microsoft.com/office/drawing/2014/main" id="{1499D26B-C7D4-4C10-1286-ED8012F239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228600"/>
            <a:ext cx="6096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Freeform 11">
            <a:extLst>
              <a:ext uri="{FF2B5EF4-FFF2-40B4-BE49-F238E27FC236}">
                <a16:creationId xmlns:a16="http://schemas.microsoft.com/office/drawing/2014/main" id="{1807C42C-4571-4BE0-DA12-029535DDF6D9}"/>
              </a:ext>
            </a:extLst>
          </p:cNvPr>
          <p:cNvSpPr>
            <a:spLocks/>
          </p:cNvSpPr>
          <p:nvPr/>
        </p:nvSpPr>
        <p:spPr bwMode="auto">
          <a:xfrm>
            <a:off x="2908300" y="808039"/>
            <a:ext cx="5003800" cy="5908675"/>
          </a:xfrm>
          <a:custGeom>
            <a:avLst/>
            <a:gdLst>
              <a:gd name="T0" fmla="*/ 3152 w 3152"/>
              <a:gd name="T1" fmla="*/ 3322 h 3722"/>
              <a:gd name="T2" fmla="*/ 3128 w 3152"/>
              <a:gd name="T3" fmla="*/ 3358 h 3722"/>
              <a:gd name="T4" fmla="*/ 3091 w 3152"/>
              <a:gd name="T5" fmla="*/ 3370 h 3722"/>
              <a:gd name="T6" fmla="*/ 3018 w 3152"/>
              <a:gd name="T7" fmla="*/ 3406 h 3722"/>
              <a:gd name="T8" fmla="*/ 2812 w 3152"/>
              <a:gd name="T9" fmla="*/ 3564 h 3722"/>
              <a:gd name="T10" fmla="*/ 2740 w 3152"/>
              <a:gd name="T11" fmla="*/ 3613 h 3722"/>
              <a:gd name="T12" fmla="*/ 2679 w 3152"/>
              <a:gd name="T13" fmla="*/ 3673 h 3722"/>
              <a:gd name="T14" fmla="*/ 2631 w 3152"/>
              <a:gd name="T15" fmla="*/ 3685 h 3722"/>
              <a:gd name="T16" fmla="*/ 2558 w 3152"/>
              <a:gd name="T17" fmla="*/ 3709 h 3722"/>
              <a:gd name="T18" fmla="*/ 2522 w 3152"/>
              <a:gd name="T19" fmla="*/ 3722 h 3722"/>
              <a:gd name="T20" fmla="*/ 2025 w 3152"/>
              <a:gd name="T21" fmla="*/ 3697 h 3722"/>
              <a:gd name="T22" fmla="*/ 1891 w 3152"/>
              <a:gd name="T23" fmla="*/ 3685 h 3722"/>
              <a:gd name="T24" fmla="*/ 1879 w 3152"/>
              <a:gd name="T25" fmla="*/ 3649 h 3722"/>
              <a:gd name="T26" fmla="*/ 1831 w 3152"/>
              <a:gd name="T27" fmla="*/ 3588 h 3722"/>
              <a:gd name="T28" fmla="*/ 1540 w 3152"/>
              <a:gd name="T29" fmla="*/ 3540 h 3722"/>
              <a:gd name="T30" fmla="*/ 1358 w 3152"/>
              <a:gd name="T31" fmla="*/ 3491 h 3722"/>
              <a:gd name="T32" fmla="*/ 1322 w 3152"/>
              <a:gd name="T33" fmla="*/ 3467 h 3722"/>
              <a:gd name="T34" fmla="*/ 1261 w 3152"/>
              <a:gd name="T35" fmla="*/ 3406 h 3722"/>
              <a:gd name="T36" fmla="*/ 1297 w 3152"/>
              <a:gd name="T37" fmla="*/ 3140 h 3722"/>
              <a:gd name="T38" fmla="*/ 1188 w 3152"/>
              <a:gd name="T39" fmla="*/ 2715 h 3722"/>
              <a:gd name="T40" fmla="*/ 1116 w 3152"/>
              <a:gd name="T41" fmla="*/ 2679 h 3722"/>
              <a:gd name="T42" fmla="*/ 1067 w 3152"/>
              <a:gd name="T43" fmla="*/ 2618 h 3722"/>
              <a:gd name="T44" fmla="*/ 994 w 3152"/>
              <a:gd name="T45" fmla="*/ 2570 h 3722"/>
              <a:gd name="T46" fmla="*/ 922 w 3152"/>
              <a:gd name="T47" fmla="*/ 2473 h 3722"/>
              <a:gd name="T48" fmla="*/ 873 w 3152"/>
              <a:gd name="T49" fmla="*/ 2412 h 3722"/>
              <a:gd name="T50" fmla="*/ 801 w 3152"/>
              <a:gd name="T51" fmla="*/ 2291 h 3722"/>
              <a:gd name="T52" fmla="*/ 740 w 3152"/>
              <a:gd name="T53" fmla="*/ 2134 h 3722"/>
              <a:gd name="T54" fmla="*/ 691 w 3152"/>
              <a:gd name="T55" fmla="*/ 2085 h 3722"/>
              <a:gd name="T56" fmla="*/ 619 w 3152"/>
              <a:gd name="T57" fmla="*/ 2037 h 3722"/>
              <a:gd name="T58" fmla="*/ 304 w 3152"/>
              <a:gd name="T59" fmla="*/ 1915 h 3722"/>
              <a:gd name="T60" fmla="*/ 231 w 3152"/>
              <a:gd name="T61" fmla="*/ 1782 h 3722"/>
              <a:gd name="T62" fmla="*/ 219 w 3152"/>
              <a:gd name="T63" fmla="*/ 1746 h 3722"/>
              <a:gd name="T64" fmla="*/ 170 w 3152"/>
              <a:gd name="T65" fmla="*/ 1758 h 3722"/>
              <a:gd name="T66" fmla="*/ 134 w 3152"/>
              <a:gd name="T67" fmla="*/ 1734 h 3722"/>
              <a:gd name="T68" fmla="*/ 49 w 3152"/>
              <a:gd name="T69" fmla="*/ 1709 h 3722"/>
              <a:gd name="T70" fmla="*/ 122 w 3152"/>
              <a:gd name="T71" fmla="*/ 1588 h 3722"/>
              <a:gd name="T72" fmla="*/ 195 w 3152"/>
              <a:gd name="T73" fmla="*/ 1491 h 3722"/>
              <a:gd name="T74" fmla="*/ 328 w 3152"/>
              <a:gd name="T75" fmla="*/ 1394 h 3722"/>
              <a:gd name="T76" fmla="*/ 316 w 3152"/>
              <a:gd name="T77" fmla="*/ 1358 h 3722"/>
              <a:gd name="T78" fmla="*/ 267 w 3152"/>
              <a:gd name="T79" fmla="*/ 1285 h 3722"/>
              <a:gd name="T80" fmla="*/ 255 w 3152"/>
              <a:gd name="T81" fmla="*/ 1249 h 3722"/>
              <a:gd name="T82" fmla="*/ 231 w 3152"/>
              <a:gd name="T83" fmla="*/ 1212 h 3722"/>
              <a:gd name="T84" fmla="*/ 134 w 3152"/>
              <a:gd name="T85" fmla="*/ 1067 h 3722"/>
              <a:gd name="T86" fmla="*/ 61 w 3152"/>
              <a:gd name="T87" fmla="*/ 982 h 3722"/>
              <a:gd name="T88" fmla="*/ 61 w 3152"/>
              <a:gd name="T89" fmla="*/ 752 h 3722"/>
              <a:gd name="T90" fmla="*/ 73 w 3152"/>
              <a:gd name="T91" fmla="*/ 703 h 3722"/>
              <a:gd name="T92" fmla="*/ 85 w 3152"/>
              <a:gd name="T93" fmla="*/ 606 h 3722"/>
              <a:gd name="T94" fmla="*/ 134 w 3152"/>
              <a:gd name="T95" fmla="*/ 485 h 3722"/>
              <a:gd name="T96" fmla="*/ 146 w 3152"/>
              <a:gd name="T97" fmla="*/ 449 h 3722"/>
              <a:gd name="T98" fmla="*/ 207 w 3152"/>
              <a:gd name="T99" fmla="*/ 400 h 3722"/>
              <a:gd name="T100" fmla="*/ 231 w 3152"/>
              <a:gd name="T101" fmla="*/ 327 h 3722"/>
              <a:gd name="T102" fmla="*/ 255 w 3152"/>
              <a:gd name="T103" fmla="*/ 291 h 3722"/>
              <a:gd name="T104" fmla="*/ 267 w 3152"/>
              <a:gd name="T105" fmla="*/ 255 h 3722"/>
              <a:gd name="T106" fmla="*/ 292 w 3152"/>
              <a:gd name="T107" fmla="*/ 230 h 3722"/>
              <a:gd name="T108" fmla="*/ 316 w 3152"/>
              <a:gd name="T109" fmla="*/ 194 h 3722"/>
              <a:gd name="T110" fmla="*/ 352 w 3152"/>
              <a:gd name="T111" fmla="*/ 133 h 3722"/>
              <a:gd name="T112" fmla="*/ 425 w 3152"/>
              <a:gd name="T113" fmla="*/ 36 h 3722"/>
              <a:gd name="T114" fmla="*/ 522 w 3152"/>
              <a:gd name="T115" fmla="*/ 0 h 3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52" h="3722">
                <a:moveTo>
                  <a:pt x="3152" y="3322"/>
                </a:moveTo>
                <a:cubicBezTo>
                  <a:pt x="3144" y="3334"/>
                  <a:pt x="3139" y="3349"/>
                  <a:pt x="3128" y="3358"/>
                </a:cubicBezTo>
                <a:cubicBezTo>
                  <a:pt x="3117" y="3366"/>
                  <a:pt x="3102" y="3364"/>
                  <a:pt x="3091" y="3370"/>
                </a:cubicBezTo>
                <a:cubicBezTo>
                  <a:pt x="2996" y="3416"/>
                  <a:pt x="3111" y="3375"/>
                  <a:pt x="3018" y="3406"/>
                </a:cubicBezTo>
                <a:cubicBezTo>
                  <a:pt x="2958" y="3466"/>
                  <a:pt x="2894" y="3543"/>
                  <a:pt x="2812" y="3564"/>
                </a:cubicBezTo>
                <a:cubicBezTo>
                  <a:pt x="2788" y="3580"/>
                  <a:pt x="2756" y="3588"/>
                  <a:pt x="2740" y="3613"/>
                </a:cubicBezTo>
                <a:cubicBezTo>
                  <a:pt x="2717" y="3646"/>
                  <a:pt x="2717" y="3656"/>
                  <a:pt x="2679" y="3673"/>
                </a:cubicBezTo>
                <a:cubicBezTo>
                  <a:pt x="2663" y="3679"/>
                  <a:pt x="2646" y="3680"/>
                  <a:pt x="2631" y="3685"/>
                </a:cubicBezTo>
                <a:cubicBezTo>
                  <a:pt x="2606" y="3692"/>
                  <a:pt x="2582" y="3700"/>
                  <a:pt x="2558" y="3709"/>
                </a:cubicBezTo>
                <a:cubicBezTo>
                  <a:pt x="2545" y="3713"/>
                  <a:pt x="2522" y="3722"/>
                  <a:pt x="2522" y="3722"/>
                </a:cubicBezTo>
                <a:cubicBezTo>
                  <a:pt x="2343" y="3697"/>
                  <a:pt x="2205" y="3685"/>
                  <a:pt x="2025" y="3697"/>
                </a:cubicBezTo>
                <a:cubicBezTo>
                  <a:pt x="1980" y="3693"/>
                  <a:pt x="1933" y="3699"/>
                  <a:pt x="1891" y="3685"/>
                </a:cubicBezTo>
                <a:cubicBezTo>
                  <a:pt x="1878" y="3681"/>
                  <a:pt x="1884" y="3660"/>
                  <a:pt x="1879" y="3649"/>
                </a:cubicBezTo>
                <a:cubicBezTo>
                  <a:pt x="1873" y="3638"/>
                  <a:pt x="1844" y="3594"/>
                  <a:pt x="1831" y="3588"/>
                </a:cubicBezTo>
                <a:cubicBezTo>
                  <a:pt x="1745" y="3544"/>
                  <a:pt x="1630" y="3548"/>
                  <a:pt x="1540" y="3540"/>
                </a:cubicBezTo>
                <a:cubicBezTo>
                  <a:pt x="1477" y="3527"/>
                  <a:pt x="1419" y="3506"/>
                  <a:pt x="1358" y="3491"/>
                </a:cubicBezTo>
                <a:cubicBezTo>
                  <a:pt x="1346" y="3483"/>
                  <a:pt x="1332" y="3476"/>
                  <a:pt x="1322" y="3467"/>
                </a:cubicBezTo>
                <a:cubicBezTo>
                  <a:pt x="1300" y="3448"/>
                  <a:pt x="1261" y="3406"/>
                  <a:pt x="1261" y="3406"/>
                </a:cubicBezTo>
                <a:cubicBezTo>
                  <a:pt x="1268" y="3309"/>
                  <a:pt x="1281" y="3232"/>
                  <a:pt x="1297" y="3140"/>
                </a:cubicBezTo>
                <a:cubicBezTo>
                  <a:pt x="1291" y="3031"/>
                  <a:pt x="1312" y="2798"/>
                  <a:pt x="1188" y="2715"/>
                </a:cubicBezTo>
                <a:cubicBezTo>
                  <a:pt x="1165" y="2700"/>
                  <a:pt x="1138" y="2693"/>
                  <a:pt x="1116" y="2679"/>
                </a:cubicBezTo>
                <a:cubicBezTo>
                  <a:pt x="1102" y="2659"/>
                  <a:pt x="1086" y="2632"/>
                  <a:pt x="1067" y="2618"/>
                </a:cubicBezTo>
                <a:cubicBezTo>
                  <a:pt x="1043" y="2600"/>
                  <a:pt x="994" y="2570"/>
                  <a:pt x="994" y="2570"/>
                </a:cubicBezTo>
                <a:cubicBezTo>
                  <a:pt x="962" y="2522"/>
                  <a:pt x="970" y="2505"/>
                  <a:pt x="922" y="2473"/>
                </a:cubicBezTo>
                <a:cubicBezTo>
                  <a:pt x="907" y="2451"/>
                  <a:pt x="884" y="2435"/>
                  <a:pt x="873" y="2412"/>
                </a:cubicBezTo>
                <a:cubicBezTo>
                  <a:pt x="835" y="2337"/>
                  <a:pt x="873" y="2315"/>
                  <a:pt x="801" y="2291"/>
                </a:cubicBezTo>
                <a:cubicBezTo>
                  <a:pt x="826" y="2215"/>
                  <a:pt x="791" y="2185"/>
                  <a:pt x="740" y="2134"/>
                </a:cubicBezTo>
                <a:cubicBezTo>
                  <a:pt x="719" y="2071"/>
                  <a:pt x="744" y="2114"/>
                  <a:pt x="691" y="2085"/>
                </a:cubicBezTo>
                <a:cubicBezTo>
                  <a:pt x="665" y="2071"/>
                  <a:pt x="619" y="2037"/>
                  <a:pt x="619" y="2037"/>
                </a:cubicBezTo>
                <a:cubicBezTo>
                  <a:pt x="581" y="1922"/>
                  <a:pt x="410" y="1953"/>
                  <a:pt x="304" y="1915"/>
                </a:cubicBezTo>
                <a:cubicBezTo>
                  <a:pt x="259" y="1872"/>
                  <a:pt x="251" y="1842"/>
                  <a:pt x="231" y="1782"/>
                </a:cubicBezTo>
                <a:cubicBezTo>
                  <a:pt x="227" y="1769"/>
                  <a:pt x="219" y="1746"/>
                  <a:pt x="219" y="1746"/>
                </a:cubicBezTo>
                <a:cubicBezTo>
                  <a:pt x="202" y="1750"/>
                  <a:pt x="186" y="1760"/>
                  <a:pt x="170" y="1758"/>
                </a:cubicBezTo>
                <a:cubicBezTo>
                  <a:pt x="155" y="1755"/>
                  <a:pt x="146" y="1740"/>
                  <a:pt x="134" y="1734"/>
                </a:cubicBezTo>
                <a:cubicBezTo>
                  <a:pt x="111" y="1722"/>
                  <a:pt x="71" y="1714"/>
                  <a:pt x="49" y="1709"/>
                </a:cubicBezTo>
                <a:cubicBezTo>
                  <a:pt x="64" y="1629"/>
                  <a:pt x="49" y="1623"/>
                  <a:pt x="122" y="1588"/>
                </a:cubicBezTo>
                <a:cubicBezTo>
                  <a:pt x="150" y="1530"/>
                  <a:pt x="135" y="1510"/>
                  <a:pt x="195" y="1491"/>
                </a:cubicBezTo>
                <a:cubicBezTo>
                  <a:pt x="242" y="1459"/>
                  <a:pt x="281" y="1425"/>
                  <a:pt x="328" y="1394"/>
                </a:cubicBezTo>
                <a:cubicBezTo>
                  <a:pt x="324" y="1382"/>
                  <a:pt x="322" y="1369"/>
                  <a:pt x="316" y="1358"/>
                </a:cubicBezTo>
                <a:cubicBezTo>
                  <a:pt x="301" y="1332"/>
                  <a:pt x="267" y="1285"/>
                  <a:pt x="267" y="1285"/>
                </a:cubicBezTo>
                <a:cubicBezTo>
                  <a:pt x="263" y="1273"/>
                  <a:pt x="260" y="1260"/>
                  <a:pt x="255" y="1249"/>
                </a:cubicBezTo>
                <a:cubicBezTo>
                  <a:pt x="248" y="1235"/>
                  <a:pt x="236" y="1225"/>
                  <a:pt x="231" y="1212"/>
                </a:cubicBezTo>
                <a:cubicBezTo>
                  <a:pt x="195" y="1130"/>
                  <a:pt x="222" y="1096"/>
                  <a:pt x="134" y="1067"/>
                </a:cubicBezTo>
                <a:cubicBezTo>
                  <a:pt x="118" y="1019"/>
                  <a:pt x="102" y="1008"/>
                  <a:pt x="61" y="982"/>
                </a:cubicBezTo>
                <a:cubicBezTo>
                  <a:pt x="0" y="891"/>
                  <a:pt x="36" y="850"/>
                  <a:pt x="61" y="752"/>
                </a:cubicBezTo>
                <a:cubicBezTo>
                  <a:pt x="65" y="735"/>
                  <a:pt x="70" y="719"/>
                  <a:pt x="73" y="703"/>
                </a:cubicBezTo>
                <a:cubicBezTo>
                  <a:pt x="78" y="670"/>
                  <a:pt x="78" y="638"/>
                  <a:pt x="85" y="606"/>
                </a:cubicBezTo>
                <a:cubicBezTo>
                  <a:pt x="92" y="563"/>
                  <a:pt x="117" y="523"/>
                  <a:pt x="134" y="485"/>
                </a:cubicBezTo>
                <a:cubicBezTo>
                  <a:pt x="138" y="473"/>
                  <a:pt x="138" y="458"/>
                  <a:pt x="146" y="449"/>
                </a:cubicBezTo>
                <a:cubicBezTo>
                  <a:pt x="162" y="428"/>
                  <a:pt x="188" y="418"/>
                  <a:pt x="207" y="400"/>
                </a:cubicBezTo>
                <a:cubicBezTo>
                  <a:pt x="215" y="375"/>
                  <a:pt x="216" y="348"/>
                  <a:pt x="231" y="327"/>
                </a:cubicBezTo>
                <a:cubicBezTo>
                  <a:pt x="239" y="315"/>
                  <a:pt x="248" y="303"/>
                  <a:pt x="255" y="291"/>
                </a:cubicBezTo>
                <a:cubicBezTo>
                  <a:pt x="260" y="279"/>
                  <a:pt x="260" y="265"/>
                  <a:pt x="267" y="255"/>
                </a:cubicBezTo>
                <a:cubicBezTo>
                  <a:pt x="273" y="244"/>
                  <a:pt x="284" y="239"/>
                  <a:pt x="292" y="230"/>
                </a:cubicBezTo>
                <a:cubicBezTo>
                  <a:pt x="301" y="218"/>
                  <a:pt x="309" y="206"/>
                  <a:pt x="316" y="194"/>
                </a:cubicBezTo>
                <a:cubicBezTo>
                  <a:pt x="364" y="97"/>
                  <a:pt x="289" y="212"/>
                  <a:pt x="352" y="133"/>
                </a:cubicBezTo>
                <a:cubicBezTo>
                  <a:pt x="362" y="120"/>
                  <a:pt x="414" y="42"/>
                  <a:pt x="425" y="36"/>
                </a:cubicBezTo>
                <a:cubicBezTo>
                  <a:pt x="454" y="17"/>
                  <a:pt x="491" y="15"/>
                  <a:pt x="522" y="0"/>
                </a:cubicBezTo>
              </a:path>
            </a:pathLst>
          </a:custGeom>
          <a:noFill/>
          <a:ln w="57150" cmpd="sng">
            <a:solidFill>
              <a:srgbClr val="F311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Tasks for the Olympiad 2023</Template>
  <TotalTime>1036</TotalTime>
  <Words>1015</Words>
  <Application>Microsoft Office PowerPoint</Application>
  <PresentationFormat>Широкоэкранный</PresentationFormat>
  <Paragraphs>197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Times</vt:lpstr>
      <vt:lpstr>Times New Roman</vt:lpstr>
      <vt:lpstr>Verdana</vt:lpstr>
      <vt:lpstr>Тема Office</vt:lpstr>
      <vt:lpstr>Microsoft Word Document</vt:lpstr>
      <vt:lpstr>Sustainable resource management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Jdfv dn    mdv</dc:title>
  <dc:creator>Csavdari Alexandra</dc:creator>
  <cp:lastModifiedBy>Olzhas Kaupbay</cp:lastModifiedBy>
  <cp:revision>96</cp:revision>
  <dcterms:created xsi:type="dcterms:W3CDTF">2019-08-21T09:38:45Z</dcterms:created>
  <dcterms:modified xsi:type="dcterms:W3CDTF">2023-11-08T10:45:43Z</dcterms:modified>
</cp:coreProperties>
</file>